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3" roundtripDataSignature="AMtx7mhpLlNh9XgWHPstRVjGdKGeHmpm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customschemas.google.com/relationships/presentationmetadata" Target="meta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238" name="Google Shape;238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solidFill>
          <a:srgbClr val="0C0C0C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1"/>
          <p:cNvSpPr txBox="1"/>
          <p:nvPr>
            <p:ph type="ctrTitle"/>
          </p:nvPr>
        </p:nvSpPr>
        <p:spPr>
          <a:xfrm>
            <a:off x="442742" y="1681390"/>
            <a:ext cx="11319272" cy="26661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  <a:defRPr b="0" i="0" sz="66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1"/>
          <p:cNvSpPr txBox="1"/>
          <p:nvPr>
            <p:ph idx="1" type="subTitle"/>
          </p:nvPr>
        </p:nvSpPr>
        <p:spPr>
          <a:xfrm>
            <a:off x="442742" y="5792397"/>
            <a:ext cx="11319272" cy="1874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i="0" sz="14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7" name="Google Shape;17;p31"/>
          <p:cNvSpPr/>
          <p:nvPr/>
        </p:nvSpPr>
        <p:spPr>
          <a:xfrm>
            <a:off x="442742" y="452716"/>
            <a:ext cx="790915" cy="315912"/>
          </a:xfrm>
          <a:custGeom>
            <a:rect b="b" l="l" r="r" t="t"/>
            <a:pathLst>
              <a:path extrusionOk="0" h="21600" w="21470">
                <a:moveTo>
                  <a:pt x="14924" y="11443"/>
                </a:moveTo>
                <a:lnTo>
                  <a:pt x="13698" y="11446"/>
                </a:lnTo>
                <a:cubicBezTo>
                  <a:pt x="13698" y="11446"/>
                  <a:pt x="11963" y="11305"/>
                  <a:pt x="12030" y="13634"/>
                </a:cubicBezTo>
                <a:cubicBezTo>
                  <a:pt x="12094" y="15816"/>
                  <a:pt x="13178" y="15812"/>
                  <a:pt x="13178" y="15812"/>
                </a:cubicBezTo>
                <a:cubicBezTo>
                  <a:pt x="15123" y="15876"/>
                  <a:pt x="14924" y="11443"/>
                  <a:pt x="14924" y="11443"/>
                </a:cubicBezTo>
                <a:close/>
                <a:moveTo>
                  <a:pt x="8189" y="6625"/>
                </a:moveTo>
                <a:cubicBezTo>
                  <a:pt x="6454" y="6740"/>
                  <a:pt x="6516" y="11172"/>
                  <a:pt x="6516" y="11172"/>
                </a:cubicBezTo>
                <a:cubicBezTo>
                  <a:pt x="6516" y="11172"/>
                  <a:pt x="6488" y="15778"/>
                  <a:pt x="8192" y="15725"/>
                </a:cubicBezTo>
                <a:cubicBezTo>
                  <a:pt x="9896" y="15671"/>
                  <a:pt x="9868" y="11268"/>
                  <a:pt x="9868" y="11268"/>
                </a:cubicBezTo>
                <a:cubicBezTo>
                  <a:pt x="9868" y="11268"/>
                  <a:pt x="9925" y="6512"/>
                  <a:pt x="8189" y="6625"/>
                </a:cubicBezTo>
                <a:close/>
                <a:moveTo>
                  <a:pt x="2749" y="6513"/>
                </a:moveTo>
                <a:cubicBezTo>
                  <a:pt x="1205" y="6514"/>
                  <a:pt x="1129" y="9959"/>
                  <a:pt x="1129" y="9959"/>
                </a:cubicBezTo>
                <a:lnTo>
                  <a:pt x="4287" y="9959"/>
                </a:lnTo>
                <a:cubicBezTo>
                  <a:pt x="4287" y="9959"/>
                  <a:pt x="4287" y="6512"/>
                  <a:pt x="2749" y="6513"/>
                </a:cubicBezTo>
                <a:close/>
                <a:moveTo>
                  <a:pt x="15406" y="5168"/>
                </a:moveTo>
                <a:lnTo>
                  <a:pt x="16661" y="5168"/>
                </a:lnTo>
                <a:lnTo>
                  <a:pt x="18496" y="14386"/>
                </a:lnTo>
                <a:lnTo>
                  <a:pt x="20336" y="5168"/>
                </a:lnTo>
                <a:lnTo>
                  <a:pt x="21470" y="5168"/>
                </a:lnTo>
                <a:lnTo>
                  <a:pt x="18150" y="21600"/>
                </a:lnTo>
                <a:lnTo>
                  <a:pt x="16936" y="21600"/>
                </a:lnTo>
                <a:lnTo>
                  <a:pt x="17897" y="17033"/>
                </a:lnTo>
                <a:close/>
                <a:moveTo>
                  <a:pt x="2775" y="4715"/>
                </a:moveTo>
                <a:cubicBezTo>
                  <a:pt x="5745" y="4716"/>
                  <a:pt x="5417" y="11825"/>
                  <a:pt x="5417" y="11825"/>
                </a:cubicBezTo>
                <a:lnTo>
                  <a:pt x="1092" y="11825"/>
                </a:lnTo>
                <a:cubicBezTo>
                  <a:pt x="1092" y="11825"/>
                  <a:pt x="1153" y="15634"/>
                  <a:pt x="2714" y="15707"/>
                </a:cubicBezTo>
                <a:cubicBezTo>
                  <a:pt x="3929" y="15764"/>
                  <a:pt x="4147" y="13638"/>
                  <a:pt x="4147" y="13638"/>
                </a:cubicBezTo>
                <a:lnTo>
                  <a:pt x="5270" y="13633"/>
                </a:lnTo>
                <a:cubicBezTo>
                  <a:pt x="5270" y="13633"/>
                  <a:pt x="5149" y="17492"/>
                  <a:pt x="2710" y="17492"/>
                </a:cubicBezTo>
                <a:cubicBezTo>
                  <a:pt x="-130" y="17492"/>
                  <a:pt x="1" y="11341"/>
                  <a:pt x="1" y="11341"/>
                </a:cubicBezTo>
                <a:cubicBezTo>
                  <a:pt x="-12" y="9975"/>
                  <a:pt x="92" y="4713"/>
                  <a:pt x="2775" y="4715"/>
                </a:cubicBezTo>
                <a:close/>
                <a:moveTo>
                  <a:pt x="5429" y="0"/>
                </a:moveTo>
                <a:lnTo>
                  <a:pt x="6510" y="0"/>
                </a:lnTo>
                <a:lnTo>
                  <a:pt x="6510" y="6796"/>
                </a:lnTo>
                <a:cubicBezTo>
                  <a:pt x="6510" y="6796"/>
                  <a:pt x="7091" y="4765"/>
                  <a:pt x="8440" y="4784"/>
                </a:cubicBezTo>
                <a:cubicBezTo>
                  <a:pt x="9789" y="4802"/>
                  <a:pt x="11040" y="7100"/>
                  <a:pt x="11010" y="11220"/>
                </a:cubicBezTo>
                <a:lnTo>
                  <a:pt x="10950" y="12649"/>
                </a:lnTo>
                <a:lnTo>
                  <a:pt x="10986" y="12293"/>
                </a:lnTo>
                <a:cubicBezTo>
                  <a:pt x="11358" y="9775"/>
                  <a:pt x="13130" y="9636"/>
                  <a:pt x="13660" y="9629"/>
                </a:cubicBezTo>
                <a:cubicBezTo>
                  <a:pt x="13973" y="9625"/>
                  <a:pt x="14913" y="9619"/>
                  <a:pt x="14913" y="9619"/>
                </a:cubicBezTo>
                <a:cubicBezTo>
                  <a:pt x="14919" y="7953"/>
                  <a:pt x="14719" y="6597"/>
                  <a:pt x="13622" y="6546"/>
                </a:cubicBezTo>
                <a:cubicBezTo>
                  <a:pt x="12464" y="6490"/>
                  <a:pt x="12375" y="8408"/>
                  <a:pt x="12375" y="8408"/>
                </a:cubicBezTo>
                <a:lnTo>
                  <a:pt x="11233" y="8408"/>
                </a:lnTo>
                <a:cubicBezTo>
                  <a:pt x="11465" y="4222"/>
                  <a:pt x="13698" y="4735"/>
                  <a:pt x="13698" y="4735"/>
                </a:cubicBezTo>
                <a:cubicBezTo>
                  <a:pt x="16027" y="4976"/>
                  <a:pt x="15976" y="8252"/>
                  <a:pt x="16004" y="9609"/>
                </a:cubicBezTo>
                <a:cubicBezTo>
                  <a:pt x="16029" y="10779"/>
                  <a:pt x="16007" y="12438"/>
                  <a:pt x="16004" y="14296"/>
                </a:cubicBezTo>
                <a:cubicBezTo>
                  <a:pt x="16001" y="16154"/>
                  <a:pt x="16027" y="17093"/>
                  <a:pt x="16027" y="17093"/>
                </a:cubicBezTo>
                <a:lnTo>
                  <a:pt x="15032" y="17108"/>
                </a:lnTo>
                <a:lnTo>
                  <a:pt x="14987" y="15428"/>
                </a:lnTo>
                <a:cubicBezTo>
                  <a:pt x="14563" y="16781"/>
                  <a:pt x="13992" y="17536"/>
                  <a:pt x="12991" y="17549"/>
                </a:cubicBezTo>
                <a:cubicBezTo>
                  <a:pt x="11991" y="17564"/>
                  <a:pt x="10712" y="16439"/>
                  <a:pt x="10932" y="12829"/>
                </a:cubicBezTo>
                <a:lnTo>
                  <a:pt x="10939" y="12757"/>
                </a:lnTo>
                <a:lnTo>
                  <a:pt x="10794" y="13949"/>
                </a:lnTo>
                <a:cubicBezTo>
                  <a:pt x="10396" y="16312"/>
                  <a:pt x="9491" y="17561"/>
                  <a:pt x="8417" y="17561"/>
                </a:cubicBezTo>
                <a:cubicBezTo>
                  <a:pt x="6985" y="17561"/>
                  <a:pt x="6495" y="15529"/>
                  <a:pt x="6495" y="15529"/>
                </a:cubicBezTo>
                <a:lnTo>
                  <a:pt x="6450" y="17144"/>
                </a:lnTo>
                <a:lnTo>
                  <a:pt x="5400" y="17144"/>
                </a:lnTo>
                <a:cubicBezTo>
                  <a:pt x="5440" y="16038"/>
                  <a:pt x="5447" y="14364"/>
                  <a:pt x="5447" y="143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01600" lIns="101600" spcFirstLastPara="1" rIns="101600" wrap="square" tIns="1016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1"/>
          <p:cNvSpPr txBox="1"/>
          <p:nvPr/>
        </p:nvSpPr>
        <p:spPr>
          <a:xfrm>
            <a:off x="442742" y="6023348"/>
            <a:ext cx="11319272" cy="267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Arial"/>
              <a:buNone/>
            </a:pPr>
            <a:r>
              <a:rPr b="0" i="0" lang="en-GB" sz="14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15 Mar 2023</a:t>
            </a:r>
            <a:endParaRPr b="0" i="0" sz="1400" u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0"/>
          <p:cNvSpPr txBox="1"/>
          <p:nvPr>
            <p:ph type="title"/>
          </p:nvPr>
        </p:nvSpPr>
        <p:spPr>
          <a:xfrm>
            <a:off x="442742" y="43640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0"/>
          <p:cNvSpPr txBox="1"/>
          <p:nvPr>
            <p:ph idx="1" type="body"/>
          </p:nvPr>
        </p:nvSpPr>
        <p:spPr>
          <a:xfrm>
            <a:off x="442742" y="1540330"/>
            <a:ext cx="11319272" cy="42329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40"/>
          <p:cNvSpPr txBox="1"/>
          <p:nvPr>
            <p:ph idx="10" type="dt"/>
          </p:nvPr>
        </p:nvSpPr>
        <p:spPr>
          <a:xfrm>
            <a:off x="442742" y="6452215"/>
            <a:ext cx="372035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0"/>
          <p:cNvSpPr txBox="1"/>
          <p:nvPr>
            <p:ph idx="12" type="sldNum"/>
          </p:nvPr>
        </p:nvSpPr>
        <p:spPr>
          <a:xfrm>
            <a:off x="8958942" y="6452215"/>
            <a:ext cx="28030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2"/>
          <p:cNvSpPr txBox="1"/>
          <p:nvPr>
            <p:ph type="title"/>
          </p:nvPr>
        </p:nvSpPr>
        <p:spPr>
          <a:xfrm>
            <a:off x="442742" y="43640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2"/>
          <p:cNvSpPr txBox="1"/>
          <p:nvPr>
            <p:ph idx="12" type="sldNum"/>
          </p:nvPr>
        </p:nvSpPr>
        <p:spPr>
          <a:xfrm>
            <a:off x="8958942" y="6452215"/>
            <a:ext cx="28030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" name="Google Shape;22;p32"/>
          <p:cNvSpPr txBox="1"/>
          <p:nvPr/>
        </p:nvSpPr>
        <p:spPr>
          <a:xfrm>
            <a:off x="442742" y="6565705"/>
            <a:ext cx="6097384" cy="769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© 2023 eBay. All rights reserved. Confidential and proprietary. 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-text_white">
  <p:cSld name="Large-text_white">
    <p:bg>
      <p:bgPr>
        <a:solidFill>
          <a:srgbClr val="F7F7F7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3"/>
          <p:cNvSpPr txBox="1"/>
          <p:nvPr>
            <p:ph type="title"/>
          </p:nvPr>
        </p:nvSpPr>
        <p:spPr>
          <a:xfrm>
            <a:off x="442742" y="43640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3"/>
          <p:cNvSpPr txBox="1"/>
          <p:nvPr>
            <p:ph idx="12" type="sldNum"/>
          </p:nvPr>
        </p:nvSpPr>
        <p:spPr>
          <a:xfrm>
            <a:off x="8958942" y="6452215"/>
            <a:ext cx="28030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" name="Google Shape;26;p33"/>
          <p:cNvSpPr txBox="1"/>
          <p:nvPr>
            <p:ph idx="1" type="body"/>
          </p:nvPr>
        </p:nvSpPr>
        <p:spPr>
          <a:xfrm>
            <a:off x="442912" y="1681390"/>
            <a:ext cx="11319101" cy="4179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sz="6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33"/>
          <p:cNvSpPr txBox="1"/>
          <p:nvPr/>
        </p:nvSpPr>
        <p:spPr>
          <a:xfrm>
            <a:off x="442742" y="6565705"/>
            <a:ext cx="6097384" cy="769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© 2023 eBay. All rights reserved. Confidential and proprietary. 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-text_blue">
  <p:cSld name="Large-text_blue">
    <p:bg>
      <p:bgPr>
        <a:solidFill>
          <a:srgbClr val="4D49FF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4"/>
          <p:cNvSpPr txBox="1"/>
          <p:nvPr>
            <p:ph type="title"/>
          </p:nvPr>
        </p:nvSpPr>
        <p:spPr>
          <a:xfrm>
            <a:off x="442742" y="43640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4"/>
          <p:cNvSpPr txBox="1"/>
          <p:nvPr>
            <p:ph idx="12" type="sldNum"/>
          </p:nvPr>
        </p:nvSpPr>
        <p:spPr>
          <a:xfrm>
            <a:off x="8958942" y="6452215"/>
            <a:ext cx="28030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" name="Google Shape;31;p34"/>
          <p:cNvSpPr txBox="1"/>
          <p:nvPr>
            <p:ph idx="1" type="body"/>
          </p:nvPr>
        </p:nvSpPr>
        <p:spPr>
          <a:xfrm>
            <a:off x="442912" y="1681390"/>
            <a:ext cx="11319101" cy="4179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4"/>
          <p:cNvSpPr txBox="1"/>
          <p:nvPr/>
        </p:nvSpPr>
        <p:spPr>
          <a:xfrm>
            <a:off x="442742" y="6565705"/>
            <a:ext cx="6097384" cy="769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2023 eBay. All rights reserved. Confidential and proprietary. 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-text_black">
  <p:cSld name="Large-text_black">
    <p:bg>
      <p:bgPr>
        <a:solidFill>
          <a:srgbClr val="0C0C0C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5"/>
          <p:cNvSpPr txBox="1"/>
          <p:nvPr>
            <p:ph type="title"/>
          </p:nvPr>
        </p:nvSpPr>
        <p:spPr>
          <a:xfrm>
            <a:off x="442742" y="43640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5"/>
          <p:cNvSpPr txBox="1"/>
          <p:nvPr>
            <p:ph idx="12" type="sldNum"/>
          </p:nvPr>
        </p:nvSpPr>
        <p:spPr>
          <a:xfrm>
            <a:off x="8958942" y="6452215"/>
            <a:ext cx="28030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35"/>
          <p:cNvSpPr txBox="1"/>
          <p:nvPr>
            <p:ph idx="1" type="body"/>
          </p:nvPr>
        </p:nvSpPr>
        <p:spPr>
          <a:xfrm>
            <a:off x="442912" y="1681390"/>
            <a:ext cx="11319101" cy="4179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5"/>
          <p:cNvSpPr txBox="1"/>
          <p:nvPr/>
        </p:nvSpPr>
        <p:spPr>
          <a:xfrm>
            <a:off x="442742" y="6565705"/>
            <a:ext cx="6097384" cy="769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© 2023 eBay. All rights reserved. Confidential and proprietary. 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_grey">
  <p:cSld name="Title Only_grey">
    <p:bg>
      <p:bgPr>
        <a:solidFill>
          <a:srgbClr val="D8D8D8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6"/>
          <p:cNvSpPr txBox="1"/>
          <p:nvPr>
            <p:ph type="title"/>
          </p:nvPr>
        </p:nvSpPr>
        <p:spPr>
          <a:xfrm>
            <a:off x="442742" y="43640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6"/>
          <p:cNvSpPr txBox="1"/>
          <p:nvPr>
            <p:ph idx="12" type="sldNum"/>
          </p:nvPr>
        </p:nvSpPr>
        <p:spPr>
          <a:xfrm>
            <a:off x="8958942" y="6452215"/>
            <a:ext cx="28030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" name="Google Shape;41;p36"/>
          <p:cNvSpPr txBox="1"/>
          <p:nvPr/>
        </p:nvSpPr>
        <p:spPr>
          <a:xfrm>
            <a:off x="442742" y="6565705"/>
            <a:ext cx="6097384" cy="769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© 2023 eBay. All rights reserved. Confidential and proprietary. 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bg>
      <p:bgPr>
        <a:solidFill>
          <a:srgbClr val="F7F7F7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7"/>
          <p:cNvSpPr txBox="1"/>
          <p:nvPr>
            <p:ph type="title"/>
          </p:nvPr>
        </p:nvSpPr>
        <p:spPr>
          <a:xfrm>
            <a:off x="442742" y="-1201208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7"/>
          <p:cNvSpPr txBox="1"/>
          <p:nvPr>
            <p:ph idx="12" type="sldNum"/>
          </p:nvPr>
        </p:nvSpPr>
        <p:spPr>
          <a:xfrm>
            <a:off x="8958942" y="6452215"/>
            <a:ext cx="28030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" name="Google Shape;45;p37"/>
          <p:cNvSpPr txBox="1"/>
          <p:nvPr>
            <p:ph idx="1" type="body"/>
          </p:nvPr>
        </p:nvSpPr>
        <p:spPr>
          <a:xfrm>
            <a:off x="552704" y="436401"/>
            <a:ext cx="11209309" cy="5424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7"/>
          <p:cNvSpPr txBox="1"/>
          <p:nvPr/>
        </p:nvSpPr>
        <p:spPr>
          <a:xfrm>
            <a:off x="442742" y="6565705"/>
            <a:ext cx="6097384" cy="769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© 2023 eBay. All rights reserved. Confidential and proprietary. </a:t>
            </a:r>
            <a:endParaRPr/>
          </a:p>
        </p:txBody>
      </p:sp>
      <p:sp>
        <p:nvSpPr>
          <p:cNvPr id="47" name="Google Shape;47;p37"/>
          <p:cNvSpPr txBox="1"/>
          <p:nvPr/>
        </p:nvSpPr>
        <p:spPr>
          <a:xfrm>
            <a:off x="88443" y="336184"/>
            <a:ext cx="89768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">
  <p:cSld name="Half">
    <p:bg>
      <p:bgPr>
        <a:solidFill>
          <a:srgbClr val="F7F7F7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8"/>
          <p:cNvSpPr txBox="1"/>
          <p:nvPr>
            <p:ph type="title"/>
          </p:nvPr>
        </p:nvSpPr>
        <p:spPr>
          <a:xfrm>
            <a:off x="442742" y="-1201208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8"/>
          <p:cNvSpPr txBox="1"/>
          <p:nvPr>
            <p:ph idx="12" type="sldNum"/>
          </p:nvPr>
        </p:nvSpPr>
        <p:spPr>
          <a:xfrm>
            <a:off x="8958942" y="6452215"/>
            <a:ext cx="28030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" name="Google Shape;51;p38"/>
          <p:cNvSpPr txBox="1"/>
          <p:nvPr>
            <p:ph idx="1" type="body"/>
          </p:nvPr>
        </p:nvSpPr>
        <p:spPr>
          <a:xfrm>
            <a:off x="552704" y="436401"/>
            <a:ext cx="4966947" cy="5424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0" sz="3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38"/>
          <p:cNvSpPr txBox="1"/>
          <p:nvPr/>
        </p:nvSpPr>
        <p:spPr>
          <a:xfrm>
            <a:off x="442742" y="6565705"/>
            <a:ext cx="6097384" cy="769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© 2023 eBay. All rights reserved. Confidential and proprietary. 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0C0C0C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9"/>
          <p:cNvSpPr txBox="1"/>
          <p:nvPr>
            <p:ph idx="12" type="sldNum"/>
          </p:nvPr>
        </p:nvSpPr>
        <p:spPr>
          <a:xfrm>
            <a:off x="8958942" y="6452215"/>
            <a:ext cx="28030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" name="Google Shape;55;p39"/>
          <p:cNvSpPr txBox="1"/>
          <p:nvPr/>
        </p:nvSpPr>
        <p:spPr>
          <a:xfrm>
            <a:off x="442742" y="6565705"/>
            <a:ext cx="6097384" cy="769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© 2023 eBay. All rights reserved. Confidential and proprietary. 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C0C0C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/>
          <p:nvPr>
            <p:ph type="title"/>
          </p:nvPr>
        </p:nvSpPr>
        <p:spPr>
          <a:xfrm>
            <a:off x="442742" y="43640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0"/>
          <p:cNvSpPr txBox="1"/>
          <p:nvPr>
            <p:ph idx="1" type="body"/>
          </p:nvPr>
        </p:nvSpPr>
        <p:spPr>
          <a:xfrm>
            <a:off x="442742" y="1540330"/>
            <a:ext cx="11319272" cy="42329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0"/>
          <p:cNvSpPr txBox="1"/>
          <p:nvPr>
            <p:ph idx="10" type="dt"/>
          </p:nvPr>
        </p:nvSpPr>
        <p:spPr>
          <a:xfrm>
            <a:off x="442742" y="6452215"/>
            <a:ext cx="372035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0"/>
          <p:cNvSpPr txBox="1"/>
          <p:nvPr>
            <p:ph idx="12" type="sldNum"/>
          </p:nvPr>
        </p:nvSpPr>
        <p:spPr>
          <a:xfrm>
            <a:off x="8958942" y="6452215"/>
            <a:ext cx="28030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figma.com/community/plugin/1208180794570801545/Include%3A-an-accessibility-annotation-tool" TargetMode="External"/><Relationship Id="rId4" Type="http://schemas.openxmlformats.org/officeDocument/2006/relationships/hyperlink" Target="https://github.com/eBay/figma-include-accessibility-annotations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11.png"/><Relationship Id="rId6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image" Target="../media/image9.png"/><Relationship Id="rId8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/>
          <p:nvPr>
            <p:ph type="ctrTitle"/>
          </p:nvPr>
        </p:nvSpPr>
        <p:spPr>
          <a:xfrm>
            <a:off x="442742" y="1681390"/>
            <a:ext cx="10579934" cy="26661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GB"/>
              <a:t>Annotating accessibility during design. Include—Figma a11y plugin</a:t>
            </a:r>
            <a:endParaRPr/>
          </a:p>
        </p:txBody>
      </p:sp>
      <p:sp>
        <p:nvSpPr>
          <p:cNvPr id="67" name="Google Shape;67;p1"/>
          <p:cNvSpPr txBox="1"/>
          <p:nvPr>
            <p:ph idx="1" type="subTitle"/>
          </p:nvPr>
        </p:nvSpPr>
        <p:spPr>
          <a:xfrm>
            <a:off x="442742" y="5792397"/>
            <a:ext cx="11319272" cy="1874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GB"/>
              <a:t>Anna Zaremba | Megan Woodruff | Mark Lapole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"/>
          <p:cNvSpPr txBox="1"/>
          <p:nvPr>
            <p:ph type="title"/>
          </p:nvPr>
        </p:nvSpPr>
        <p:spPr>
          <a:xfrm>
            <a:off x="442742" y="43640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GB"/>
              <a:t>As an engineer, what if…</a:t>
            </a:r>
            <a:endParaRPr/>
          </a:p>
        </p:txBody>
      </p:sp>
      <p:sp>
        <p:nvSpPr>
          <p:cNvPr id="145" name="Google Shape;145;p10"/>
          <p:cNvSpPr txBox="1"/>
          <p:nvPr>
            <p:ph idx="1" type="body"/>
          </p:nvPr>
        </p:nvSpPr>
        <p:spPr>
          <a:xfrm>
            <a:off x="442913" y="1681390"/>
            <a:ext cx="10343276" cy="4179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</a:pPr>
            <a:r>
              <a:rPr lang="en-GB"/>
              <a:t>you had an </a:t>
            </a:r>
            <a:r>
              <a:rPr lang="en-GB">
                <a:solidFill>
                  <a:srgbClr val="556DFF"/>
                </a:solidFill>
              </a:rPr>
              <a:t>efficient communication path </a:t>
            </a:r>
            <a:r>
              <a:rPr lang="en-GB"/>
              <a:t>and less guesswork?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 txBox="1"/>
          <p:nvPr>
            <p:ph type="title"/>
          </p:nvPr>
        </p:nvSpPr>
        <p:spPr>
          <a:xfrm>
            <a:off x="442742" y="43640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GB"/>
              <a:t>As a project manager, what if…</a:t>
            </a:r>
            <a:endParaRPr/>
          </a:p>
        </p:txBody>
      </p:sp>
      <p:sp>
        <p:nvSpPr>
          <p:cNvPr id="152" name="Google Shape;152;p11"/>
          <p:cNvSpPr txBox="1"/>
          <p:nvPr>
            <p:ph idx="1" type="body"/>
          </p:nvPr>
        </p:nvSpPr>
        <p:spPr>
          <a:xfrm>
            <a:off x="442912" y="1681390"/>
            <a:ext cx="10602459" cy="4179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</a:pPr>
            <a:r>
              <a:rPr lang="en-GB"/>
              <a:t>you had </a:t>
            </a:r>
            <a:r>
              <a:rPr lang="en-GB">
                <a:solidFill>
                  <a:srgbClr val="556DFF"/>
                </a:solidFill>
              </a:rPr>
              <a:t>clarity and confidence </a:t>
            </a:r>
            <a:r>
              <a:rPr lang="en-GB"/>
              <a:t>about what the team is building?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"/>
          <p:cNvSpPr txBox="1"/>
          <p:nvPr>
            <p:ph type="title"/>
          </p:nvPr>
        </p:nvSpPr>
        <p:spPr>
          <a:xfrm>
            <a:off x="442742" y="-1798412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GB"/>
              <a:t>Introducing Figma accessibility plugin</a:t>
            </a:r>
            <a:endParaRPr/>
          </a:p>
        </p:txBody>
      </p:sp>
      <p:sp>
        <p:nvSpPr>
          <p:cNvPr id="159" name="Google Shape;159;p12"/>
          <p:cNvSpPr txBox="1"/>
          <p:nvPr/>
        </p:nvSpPr>
        <p:spPr>
          <a:xfrm>
            <a:off x="6818583" y="1065709"/>
            <a:ext cx="8214860" cy="11635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b="1" lang="en-GB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design</a:t>
            </a:r>
            <a:endParaRPr b="1" sz="6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Bay marketing page design mockup" id="160" name="Google Shape;16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633684"/>
            <a:ext cx="11878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200" y="-8320564"/>
            <a:ext cx="118786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/>
          <p:nvPr>
            <p:ph type="title"/>
          </p:nvPr>
        </p:nvSpPr>
        <p:spPr>
          <a:xfrm>
            <a:off x="442742" y="-127478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GB"/>
              <a:t>Introducing Figma accessibility plugin</a:t>
            </a:r>
            <a:br>
              <a:rPr lang="en-GB"/>
            </a:br>
            <a:endParaRPr/>
          </a:p>
        </p:txBody>
      </p:sp>
      <p:pic>
        <p:nvPicPr>
          <p:cNvPr id="168" name="Google Shape;16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0" y="2443002"/>
            <a:ext cx="11878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notations for the eBay marketing page mockup" id="169" name="Google Shape;16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428" y="-1360715"/>
            <a:ext cx="15148540" cy="874583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3"/>
          <p:cNvSpPr txBox="1"/>
          <p:nvPr/>
        </p:nvSpPr>
        <p:spPr>
          <a:xfrm>
            <a:off x="5501412" y="1665741"/>
            <a:ext cx="8214860" cy="11635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b="1" lang="en-GB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communicate</a:t>
            </a:r>
            <a:endParaRPr b="1" sz="6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428" y="1289116"/>
            <a:ext cx="11878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903" y="-581025"/>
            <a:ext cx="15148540" cy="874583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4"/>
          <p:cNvSpPr txBox="1"/>
          <p:nvPr>
            <p:ph type="title"/>
          </p:nvPr>
        </p:nvSpPr>
        <p:spPr>
          <a:xfrm>
            <a:off x="442742" y="-1624143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GB"/>
              <a:t>Introducing Figma accessibility plugin 3</a:t>
            </a:r>
            <a:endParaRPr/>
          </a:p>
        </p:txBody>
      </p:sp>
      <p:sp>
        <p:nvSpPr>
          <p:cNvPr id="179" name="Google Shape;179;p14"/>
          <p:cNvSpPr txBox="1"/>
          <p:nvPr>
            <p:ph idx="1" type="body"/>
          </p:nvPr>
        </p:nvSpPr>
        <p:spPr>
          <a:xfrm>
            <a:off x="7583941" y="2172672"/>
            <a:ext cx="11319101" cy="4179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</a:pPr>
            <a:r>
              <a:rPr lang="en-GB"/>
              <a:t>build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/>
          <p:nvPr>
            <p:ph idx="4294967295" type="title"/>
          </p:nvPr>
        </p:nvSpPr>
        <p:spPr>
          <a:xfrm>
            <a:off x="442914" y="1681163"/>
            <a:ext cx="7083302" cy="4179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b="1" i="0" lang="en-GB" sz="6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does the plugin provide?</a:t>
            </a:r>
            <a:endParaRPr b="1" i="0" sz="6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6"/>
          <p:cNvSpPr txBox="1"/>
          <p:nvPr>
            <p:ph type="title"/>
          </p:nvPr>
        </p:nvSpPr>
        <p:spPr>
          <a:xfrm>
            <a:off x="442742" y="43640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GB"/>
              <a:t>Benefits</a:t>
            </a:r>
            <a:endParaRPr/>
          </a:p>
        </p:txBody>
      </p:sp>
      <p:sp>
        <p:nvSpPr>
          <p:cNvPr id="192" name="Google Shape;192;p16"/>
          <p:cNvSpPr txBox="1"/>
          <p:nvPr>
            <p:ph idx="1" type="body"/>
          </p:nvPr>
        </p:nvSpPr>
        <p:spPr>
          <a:xfrm>
            <a:off x="442912" y="1681390"/>
            <a:ext cx="11319101" cy="4179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</a:pPr>
            <a:r>
              <a:rPr lang="en-GB"/>
              <a:t>Comprehensiveness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</a:pPr>
            <a:r>
              <a:rPr lang="en-GB"/>
              <a:t>Efficiency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</a:pPr>
            <a:r>
              <a:rPr lang="en-GB"/>
              <a:t>Communication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7"/>
          <p:cNvSpPr txBox="1"/>
          <p:nvPr>
            <p:ph type="title"/>
          </p:nvPr>
        </p:nvSpPr>
        <p:spPr>
          <a:xfrm>
            <a:off x="442742" y="436400"/>
            <a:ext cx="3972950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GB"/>
              <a:t>Comprehensiveness:</a:t>
            </a:r>
            <a:br>
              <a:rPr lang="en-GB"/>
            </a:br>
            <a:r>
              <a:rPr lang="en-GB"/>
              <a:t>multiple concepts</a:t>
            </a:r>
            <a:endParaRPr/>
          </a:p>
        </p:txBody>
      </p:sp>
      <p:pic>
        <p:nvPicPr>
          <p:cNvPr descr="Guided visual prompts, for example diagrams of where different types of landmarks appear, help designers to understand the concepts in an intuitive way. &#10;" id="199" name="Google Shape;19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7591" y="876730"/>
            <a:ext cx="6362700" cy="5104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8"/>
          <p:cNvSpPr txBox="1"/>
          <p:nvPr>
            <p:ph type="title"/>
          </p:nvPr>
        </p:nvSpPr>
        <p:spPr>
          <a:xfrm>
            <a:off x="442742" y="43640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GB"/>
              <a:t>Comprehensiveness:</a:t>
            </a:r>
            <a:br>
              <a:rPr lang="en-GB"/>
            </a:br>
            <a:r>
              <a:rPr lang="en-GB"/>
              <a:t>multiple platforms</a:t>
            </a:r>
            <a:endParaRPr/>
          </a:p>
        </p:txBody>
      </p:sp>
      <p:pic>
        <p:nvPicPr>
          <p:cNvPr descr="Designer can choose whether they annotate web or native mockup. " id="206" name="Google Shape;20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7591" y="876730"/>
            <a:ext cx="6362700" cy="5104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/>
          <p:nvPr>
            <p:ph type="title"/>
          </p:nvPr>
        </p:nvSpPr>
        <p:spPr>
          <a:xfrm>
            <a:off x="442742" y="43640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GB"/>
              <a:t>Efficiency:</a:t>
            </a:r>
            <a:br>
              <a:rPr lang="en-GB"/>
            </a:br>
            <a:r>
              <a:rPr lang="en-GB"/>
              <a:t>automated scans</a:t>
            </a:r>
            <a:endParaRPr/>
          </a:p>
        </p:txBody>
      </p:sp>
      <p:pic>
        <p:nvPicPr>
          <p:cNvPr descr="An error alert for color contrast and a list of text boxes, where the requirements are not met. " id="213" name="Google Shape;21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7591" y="876730"/>
            <a:ext cx="6362700" cy="5104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 txBox="1"/>
          <p:nvPr>
            <p:ph type="title"/>
          </p:nvPr>
        </p:nvSpPr>
        <p:spPr>
          <a:xfrm>
            <a:off x="442742" y="43640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GB"/>
              <a:t>Presenters</a:t>
            </a: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442742" y="1782988"/>
            <a:ext cx="3393622" cy="339362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Anna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3969714" y="1782988"/>
            <a:ext cx="3393622" cy="339362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Megan</a:t>
            </a: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7496686" y="1782988"/>
            <a:ext cx="3393622" cy="339362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Mark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 txBox="1"/>
          <p:nvPr>
            <p:ph type="title"/>
          </p:nvPr>
        </p:nvSpPr>
        <p:spPr>
          <a:xfrm>
            <a:off x="442742" y="43640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GB"/>
              <a:t>Efficiency:</a:t>
            </a:r>
            <a:br>
              <a:rPr lang="en-GB"/>
            </a:br>
            <a:r>
              <a:rPr lang="en-GB"/>
              <a:t>designer’s environment</a:t>
            </a:r>
            <a:endParaRPr/>
          </a:p>
        </p:txBody>
      </p:sp>
      <p:pic>
        <p:nvPicPr>
          <p:cNvPr descr="Expanded plugin list menu in Figma where designers can access the plugin. " id="220" name="Google Shape;220;p20"/>
          <p:cNvPicPr preferRelativeResize="0"/>
          <p:nvPr/>
        </p:nvPicPr>
        <p:blipFill rotWithShape="1">
          <a:blip r:embed="rId3">
            <a:alphaModFix/>
          </a:blip>
          <a:srcRect b="19841" l="32" r="32359" t="0"/>
          <a:stretch/>
        </p:blipFill>
        <p:spPr>
          <a:xfrm>
            <a:off x="4846050" y="876728"/>
            <a:ext cx="7345950" cy="5981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1"/>
          <p:cNvSpPr txBox="1"/>
          <p:nvPr>
            <p:ph type="title"/>
          </p:nvPr>
        </p:nvSpPr>
        <p:spPr>
          <a:xfrm>
            <a:off x="442742" y="43640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GB"/>
              <a:t>Communication</a:t>
            </a:r>
            <a:br>
              <a:rPr lang="en-GB"/>
            </a:br>
            <a:r>
              <a:rPr lang="en-GB"/>
              <a:t>developers’ view</a:t>
            </a:r>
            <a:endParaRPr/>
          </a:p>
        </p:txBody>
      </p:sp>
      <p:pic>
        <p:nvPicPr>
          <p:cNvPr descr="The plugin adds annotation layers for the developer" id="227" name="Google Shape;22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35829" y="876729"/>
            <a:ext cx="7509874" cy="8452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"/>
          <p:cNvSpPr txBox="1"/>
          <p:nvPr>
            <p:ph type="title"/>
          </p:nvPr>
        </p:nvSpPr>
        <p:spPr>
          <a:xfrm>
            <a:off x="442742" y="43640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GB"/>
              <a:t>Demo</a:t>
            </a:r>
            <a:endParaRPr/>
          </a:p>
        </p:txBody>
      </p:sp>
      <p:pic>
        <p:nvPicPr>
          <p:cNvPr descr="Plugin dashboard with a list of pages that were annotated with accessibility " id="234" name="Google Shape;23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8696" y="876730"/>
            <a:ext cx="6360489" cy="5104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3"/>
          <p:cNvSpPr txBox="1"/>
          <p:nvPr>
            <p:ph type="title"/>
          </p:nvPr>
        </p:nvSpPr>
        <p:spPr>
          <a:xfrm>
            <a:off x="442742" y="43640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GB"/>
              <a:t>Early reactions</a:t>
            </a:r>
            <a:endParaRPr/>
          </a:p>
        </p:txBody>
      </p:sp>
      <p:pic>
        <p:nvPicPr>
          <p:cNvPr descr="Positive comments and a lot of emojis sent by eBay designers during internal launch of the plugin. " id="241" name="Google Shape;24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0955" y="1272619"/>
            <a:ext cx="8945974" cy="5088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"/>
          <p:cNvSpPr txBox="1"/>
          <p:nvPr>
            <p:ph type="title"/>
          </p:nvPr>
        </p:nvSpPr>
        <p:spPr>
          <a:xfrm>
            <a:off x="442742" y="-1201208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GB"/>
              <a:t>quote</a:t>
            </a:r>
            <a:endParaRPr/>
          </a:p>
        </p:txBody>
      </p:sp>
      <p:sp>
        <p:nvSpPr>
          <p:cNvPr id="248" name="Google Shape;248;p24"/>
          <p:cNvSpPr txBox="1"/>
          <p:nvPr>
            <p:ph idx="1" type="body"/>
          </p:nvPr>
        </p:nvSpPr>
        <p:spPr>
          <a:xfrm>
            <a:off x="552704" y="436401"/>
            <a:ext cx="11209309" cy="5424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</a:pPr>
            <a:r>
              <a:rPr b="0" lang="en-GB" sz="5600">
                <a:latin typeface="Arial"/>
                <a:ea typeface="Arial"/>
                <a:cs typeface="Arial"/>
                <a:sym typeface="Arial"/>
              </a:rPr>
              <a:t>This communication tool [...] is the </a:t>
            </a:r>
            <a:r>
              <a:rPr b="0" lang="en-GB" sz="5600">
                <a:solidFill>
                  <a:srgbClr val="556DFF"/>
                </a:solidFill>
                <a:latin typeface="Arial"/>
                <a:ea typeface="Arial"/>
                <a:cs typeface="Arial"/>
                <a:sym typeface="Arial"/>
              </a:rPr>
              <a:t>customers’ lens </a:t>
            </a:r>
            <a:r>
              <a:rPr b="0" lang="en-GB" sz="5600">
                <a:latin typeface="Arial"/>
                <a:ea typeface="Arial"/>
                <a:cs typeface="Arial"/>
                <a:sym typeface="Arial"/>
              </a:rPr>
              <a:t>of how we would want somebody to experience the design.” </a:t>
            </a:r>
            <a:endParaRPr b="0" sz="5600">
              <a:solidFill>
                <a:srgbClr val="558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7"/>
          <p:cNvSpPr txBox="1"/>
          <p:nvPr>
            <p:ph type="title"/>
          </p:nvPr>
        </p:nvSpPr>
        <p:spPr>
          <a:xfrm>
            <a:off x="442742" y="-1201208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GB"/>
              <a:t>Happy customer 3</a:t>
            </a:r>
            <a:endParaRPr/>
          </a:p>
        </p:txBody>
      </p:sp>
      <p:sp>
        <p:nvSpPr>
          <p:cNvPr id="255" name="Google Shape;255;p27"/>
          <p:cNvSpPr txBox="1"/>
          <p:nvPr>
            <p:ph idx="1" type="body"/>
          </p:nvPr>
        </p:nvSpPr>
        <p:spPr>
          <a:xfrm>
            <a:off x="552704" y="436401"/>
            <a:ext cx="4966947" cy="5424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0" lang="en-GB"/>
              <a:t>Include—</a:t>
            </a:r>
            <a:br>
              <a:rPr b="0" lang="en-GB"/>
            </a:br>
            <a:r>
              <a:rPr b="0" lang="en-GB"/>
              <a:t>because well-crafted experiences</a:t>
            </a:r>
            <a:br>
              <a:rPr b="0" lang="en-GB"/>
            </a:br>
            <a:r>
              <a:rPr b="0" lang="en-GB"/>
              <a:t>consider accessibility from the start. </a:t>
            </a:r>
            <a:endParaRPr b="0"/>
          </a:p>
        </p:txBody>
      </p:sp>
      <p:pic>
        <p:nvPicPr>
          <p:cNvPr id="256" name="Google Shape;256;p27"/>
          <p:cNvPicPr preferRelativeResize="0"/>
          <p:nvPr/>
        </p:nvPicPr>
        <p:blipFill rotWithShape="1">
          <a:blip r:embed="rId3">
            <a:alphaModFix/>
          </a:blip>
          <a:srcRect b="2066" l="22891" r="22597" t="6016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8"/>
          <p:cNvSpPr txBox="1"/>
          <p:nvPr>
            <p:ph idx="4294967295" type="title"/>
          </p:nvPr>
        </p:nvSpPr>
        <p:spPr>
          <a:xfrm>
            <a:off x="442913" y="2149475"/>
            <a:ext cx="11318875" cy="4179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t/>
            </a:r>
            <a:endParaRPr b="1" i="0" sz="6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</a:pPr>
            <a:r>
              <a:rPr b="1" i="0" lang="en-GB" sz="6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pic>
        <p:nvPicPr>
          <p:cNvPr descr="ebay logo" id="263" name="Google Shape;26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9049" y="2360271"/>
            <a:ext cx="773901" cy="315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9"/>
          <p:cNvSpPr txBox="1"/>
          <p:nvPr>
            <p:ph type="title"/>
          </p:nvPr>
        </p:nvSpPr>
        <p:spPr>
          <a:xfrm>
            <a:off x="442742" y="43640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GB"/>
              <a:t>Resources</a:t>
            </a:r>
            <a:endParaRPr/>
          </a:p>
        </p:txBody>
      </p:sp>
      <p:sp>
        <p:nvSpPr>
          <p:cNvPr id="270" name="Google Shape;270;p29"/>
          <p:cNvSpPr txBox="1"/>
          <p:nvPr>
            <p:ph idx="1" type="body"/>
          </p:nvPr>
        </p:nvSpPr>
        <p:spPr>
          <a:xfrm>
            <a:off x="442912" y="1681390"/>
            <a:ext cx="11319101" cy="4179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t/>
            </a:r>
            <a:endParaRPr sz="4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t/>
            </a:r>
            <a:endParaRPr sz="4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t/>
            </a:r>
            <a:endParaRPr sz="4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en-GB" sz="4400" u="sng">
                <a:hlinkClick r:id="rId3"/>
              </a:rPr>
              <a:t>Accessibility Plugin in Figma</a:t>
            </a:r>
            <a:endParaRPr sz="4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en-GB" sz="4400" u="sng">
                <a:hlinkClick r:id="rId4"/>
              </a:rPr>
              <a:t>Accessibility Plugin open source</a:t>
            </a:r>
            <a:endParaRPr sz="4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/>
          <p:nvPr>
            <p:ph type="title"/>
          </p:nvPr>
        </p:nvSpPr>
        <p:spPr>
          <a:xfrm>
            <a:off x="442742" y="43640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GB"/>
              <a:t>eBay context</a:t>
            </a:r>
            <a:endParaRPr/>
          </a:p>
        </p:txBody>
      </p:sp>
      <p:sp>
        <p:nvSpPr>
          <p:cNvPr id="83" name="Google Shape;83;p3"/>
          <p:cNvSpPr txBox="1"/>
          <p:nvPr/>
        </p:nvSpPr>
        <p:spPr>
          <a:xfrm>
            <a:off x="442742" y="3328294"/>
            <a:ext cx="223344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sports trading card is purchased every second (US)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"/>
          <p:cNvSpPr txBox="1"/>
          <p:nvPr/>
        </p:nvSpPr>
        <p:spPr>
          <a:xfrm>
            <a:off x="3391163" y="3328294"/>
            <a:ext cx="223344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car part is purchased every second (UK)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"/>
          <p:cNvSpPr txBox="1"/>
          <p:nvPr/>
        </p:nvSpPr>
        <p:spPr>
          <a:xfrm>
            <a:off x="6339582" y="3328294"/>
            <a:ext cx="223344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smartphone is purchased every 16 seconds (DE)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04872" y="2250194"/>
            <a:ext cx="707571" cy="7075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3"/>
          <p:cNvSpPr txBox="1"/>
          <p:nvPr/>
        </p:nvSpPr>
        <p:spPr>
          <a:xfrm>
            <a:off x="9288002" y="3328294"/>
            <a:ext cx="218357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watch is purchased every 95 seconds (AU)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1163" y="2248565"/>
            <a:ext cx="709200" cy="70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39582" y="2250194"/>
            <a:ext cx="709200" cy="70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4551" y="2223529"/>
            <a:ext cx="709200" cy="70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"/>
          <p:cNvSpPr txBox="1"/>
          <p:nvPr>
            <p:ph type="title"/>
          </p:nvPr>
        </p:nvSpPr>
        <p:spPr>
          <a:xfrm>
            <a:off x="442742" y="43640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GB"/>
              <a:t>Problem</a:t>
            </a:r>
            <a:endParaRPr/>
          </a:p>
        </p:txBody>
      </p:sp>
      <p:sp>
        <p:nvSpPr>
          <p:cNvPr id="97" name="Google Shape;97;p4"/>
          <p:cNvSpPr txBox="1"/>
          <p:nvPr>
            <p:ph idx="1" type="body"/>
          </p:nvPr>
        </p:nvSpPr>
        <p:spPr>
          <a:xfrm>
            <a:off x="442912" y="1701182"/>
            <a:ext cx="11101387" cy="41600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</a:pPr>
            <a:r>
              <a:rPr lang="en-GB"/>
              <a:t>About </a:t>
            </a:r>
            <a:r>
              <a:rPr lang="en-GB">
                <a:solidFill>
                  <a:srgbClr val="556DFF"/>
                </a:solidFill>
              </a:rPr>
              <a:t>40%</a:t>
            </a:r>
            <a:r>
              <a:rPr lang="en-GB"/>
              <a:t> of issues found in production are design-related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"/>
          <p:cNvSpPr txBox="1"/>
          <p:nvPr>
            <p:ph type="title"/>
          </p:nvPr>
        </p:nvSpPr>
        <p:spPr>
          <a:xfrm>
            <a:off x="442742" y="43640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GB"/>
              <a:t>Goals</a:t>
            </a:r>
            <a:endParaRPr/>
          </a:p>
        </p:txBody>
      </p:sp>
      <p:sp>
        <p:nvSpPr>
          <p:cNvPr id="104" name="Google Shape;104;p5"/>
          <p:cNvSpPr txBox="1"/>
          <p:nvPr>
            <p:ph idx="1" type="body"/>
          </p:nvPr>
        </p:nvSpPr>
        <p:spPr>
          <a:xfrm>
            <a:off x="442912" y="1681390"/>
            <a:ext cx="11319101" cy="4179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</a:pPr>
            <a:r>
              <a:rPr lang="en-GB"/>
              <a:t>Deliver a </a:t>
            </a:r>
            <a:r>
              <a:rPr lang="en-GB">
                <a:solidFill>
                  <a:srgbClr val="556DFF"/>
                </a:solidFill>
              </a:rPr>
              <a:t>more accessible, consistent &amp; usable </a:t>
            </a:r>
            <a:r>
              <a:rPr lang="en-GB"/>
              <a:t>eBay experience</a:t>
            </a:r>
            <a:br>
              <a:rPr lang="en-GB"/>
            </a:b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 txBox="1"/>
          <p:nvPr>
            <p:ph type="title"/>
          </p:nvPr>
        </p:nvSpPr>
        <p:spPr>
          <a:xfrm>
            <a:off x="442742" y="43640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GB"/>
              <a:t>Who joined us today?</a:t>
            </a:r>
            <a:endParaRPr/>
          </a:p>
        </p:txBody>
      </p:sp>
      <p:pic>
        <p:nvPicPr>
          <p:cNvPr descr="Designers" id="111" name="Google Shape;11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987" y="1736362"/>
            <a:ext cx="897104" cy="8971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earchers" id="112" name="Google Shape;11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31105" y="1736362"/>
            <a:ext cx="934484" cy="8971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gineers" id="113" name="Google Shape;11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98454" y="1681390"/>
            <a:ext cx="1034752" cy="10347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duct managers" id="114" name="Google Shape;114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66071" y="1766219"/>
            <a:ext cx="822345" cy="822345"/>
          </a:xfrm>
          <a:prstGeom prst="rect">
            <a:avLst/>
          </a:prstGeom>
          <a:noFill/>
          <a:ln>
            <a:noFill/>
          </a:ln>
        </p:spPr>
      </p:pic>
      <p:grpSp>
        <p:nvGrpSpPr>
          <p:cNvPr descr="Accessibility specialists" id="115" name="Google Shape;115;p6"/>
          <p:cNvGrpSpPr/>
          <p:nvPr/>
        </p:nvGrpSpPr>
        <p:grpSpPr>
          <a:xfrm>
            <a:off x="6504569" y="1681390"/>
            <a:ext cx="1034752" cy="1034752"/>
            <a:chOff x="442741" y="2082572"/>
            <a:chExt cx="961345" cy="961345"/>
          </a:xfrm>
        </p:grpSpPr>
        <p:pic>
          <p:nvPicPr>
            <p:cNvPr id="116" name="Google Shape;116;p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42741" y="2082572"/>
              <a:ext cx="961345" cy="9613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Google Shape;117;p6"/>
            <p:cNvSpPr/>
            <p:nvPr/>
          </p:nvSpPr>
          <p:spPr>
            <a:xfrm>
              <a:off x="857191" y="2211613"/>
              <a:ext cx="132443" cy="132443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8" name="Google Shape;118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838157" y="3625518"/>
            <a:ext cx="544173" cy="748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685395" y="3657204"/>
            <a:ext cx="716552" cy="716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/>
          <p:nvPr>
            <p:ph idx="4294967295" type="title"/>
          </p:nvPr>
        </p:nvSpPr>
        <p:spPr>
          <a:xfrm>
            <a:off x="442913" y="1681163"/>
            <a:ext cx="11318875" cy="4179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GB" sz="6600" u="none" cap="none" strike="noStrike">
                <a:solidFill>
                  <a:schemeClr val="lt1"/>
                </a:solidFill>
              </a:rPr>
              <a:t>Remember a time when you felt overwhelmed...</a:t>
            </a:r>
            <a:endParaRPr sz="6600" u="none" cap="none" strike="noStrike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"/>
          <p:cNvSpPr txBox="1"/>
          <p:nvPr>
            <p:ph idx="4294967295" type="title"/>
          </p:nvPr>
        </p:nvSpPr>
        <p:spPr>
          <a:xfrm>
            <a:off x="442913" y="1681163"/>
            <a:ext cx="11318875" cy="4179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GB" sz="6600" u="none" cap="none" strike="noStrike">
                <a:solidFill>
                  <a:schemeClr val="lt1"/>
                </a:solidFill>
              </a:rPr>
              <a:t>What is your </a:t>
            </a:r>
            <a:br>
              <a:rPr lang="en-GB" sz="6600" u="none" cap="none" strike="noStrike">
                <a:solidFill>
                  <a:schemeClr val="lt1"/>
                </a:solidFill>
              </a:rPr>
            </a:br>
            <a:r>
              <a:rPr lang="en-GB" sz="6600" u="none" cap="none" strike="noStrike">
                <a:solidFill>
                  <a:schemeClr val="lt1"/>
                </a:solidFill>
              </a:rPr>
              <a:t>inclusive process?</a:t>
            </a:r>
            <a:endParaRPr sz="6600" u="none" cap="none" strike="noStrike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"/>
          <p:cNvSpPr txBox="1"/>
          <p:nvPr>
            <p:ph type="title"/>
          </p:nvPr>
        </p:nvSpPr>
        <p:spPr>
          <a:xfrm>
            <a:off x="442742" y="436400"/>
            <a:ext cx="11319272" cy="951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GB"/>
              <a:t>As a designer, what if…</a:t>
            </a:r>
            <a:endParaRPr/>
          </a:p>
        </p:txBody>
      </p:sp>
      <p:sp>
        <p:nvSpPr>
          <p:cNvPr id="138" name="Google Shape;138;p9"/>
          <p:cNvSpPr txBox="1"/>
          <p:nvPr>
            <p:ph idx="1" type="body"/>
          </p:nvPr>
        </p:nvSpPr>
        <p:spPr>
          <a:xfrm>
            <a:off x="442912" y="1681390"/>
            <a:ext cx="11319101" cy="4179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</a:pPr>
            <a:r>
              <a:rPr lang="en-GB"/>
              <a:t>considering accessibility </a:t>
            </a:r>
            <a:r>
              <a:rPr lang="en-GB">
                <a:solidFill>
                  <a:srgbClr val="556DFF"/>
                </a:solidFill>
              </a:rPr>
              <a:t>fitted seamlessly into your design process?</a:t>
            </a:r>
            <a:endParaRPr>
              <a:solidFill>
                <a:srgbClr val="556D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2023-01-11T00:48:57Z</dcterms:created>
  <dc:creator>Zaremba, Anna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0x010100366D12F05FBA1F42B5918016E03B4EEE</vt:lpwstr>
  </property>
</Properties>
</file>